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8" r:id="rId3"/>
    <p:sldId id="273" r:id="rId4"/>
    <p:sldId id="274" r:id="rId5"/>
    <p:sldId id="275" r:id="rId6"/>
    <p:sldId id="277" r:id="rId7"/>
    <p:sldId id="257" r:id="rId8"/>
    <p:sldId id="272" r:id="rId9"/>
    <p:sldId id="258" r:id="rId10"/>
    <p:sldId id="276" r:id="rId11"/>
    <p:sldId id="271" r:id="rId12"/>
    <p:sldId id="259" r:id="rId13"/>
    <p:sldId id="267" r:id="rId14"/>
    <p:sldId id="268" r:id="rId15"/>
    <p:sldId id="269" r:id="rId16"/>
    <p:sldId id="270" r:id="rId1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ur Pawela" initials="AP" lastIdx="26" clrIdx="0"/>
  <p:cmAuthor id="2" name="Anna Subocz-Wrotniak" initials="A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FD0FD-BB2C-47E9-9B07-1CB1F10A55A8}" type="datetimeFigureOut">
              <a:rPr lang="pl-PL" smtClean="0"/>
              <a:pPr/>
              <a:t>29.04.2021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E449A-14EE-46B9-8441-26AA302BC4E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22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0424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34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34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34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34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E449A-14EE-46B9-8441-26AA302BC4ED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3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27A5F-49EC-43FB-9BBE-43F8DEB85C6F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8ED-66ED-4F04-A99E-950285F797D8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577F-51C0-4E69-943B-17C629E06A23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FC49-56C2-48DE-A7B8-8D7F8D635CAC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6C22-4243-4865-BBE4-A3733F3594D5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5A7EB-92E6-4ED3-8F03-F9D769F7743F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2E1D-CA9D-4359-8251-9C43BAC5D7F9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0AC0-3B23-4FFB-84A1-C0A48E20DC0D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CCA9-5FF2-4191-AE87-B141B0FA5E0B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C61BE-9BC1-45FD-AFC9-069D5282A1B4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0E954-8936-49D8-AF43-9B192774E2DE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B525B-8A32-4A8A-9E84-A852ED84619B}" type="datetime1">
              <a:rPr lang="pl-PL" smtClean="0"/>
              <a:pPr/>
              <a:t>29.04.2021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D11E-1229-4FDB-A272-036496F72E8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21804" y="881337"/>
            <a:ext cx="7772400" cy="5976663"/>
          </a:xfrm>
        </p:spPr>
        <p:txBody>
          <a:bodyPr anchor="t">
            <a:norm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</a:pPr>
            <a:br>
              <a:rPr lang="pl-PL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 PT. </a:t>
            </a:r>
            <a:br>
              <a:rPr lang="pl-PL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sz="2000" b="1" dirty="0">
                <a:latin typeface="Century Gothic" panose="020B0502020202020204" pitchFamily="34" charset="0"/>
              </a:rPr>
              <a:t>POPRAWA JAKOŚCI POWIETRZA POPRZEZ MODERNIZACJĘ SYSTEMÓW GRZEWCZYCH W BUDYNKACH MIESZKALNYCH            W GMINACH POWIATU OŁAWSKIEGO, STRZELIŃSKIEGO </a:t>
            </a:r>
            <a:br>
              <a:rPr lang="pl-PL" sz="2000" b="1" dirty="0">
                <a:latin typeface="Century Gothic" panose="020B0502020202020204" pitchFamily="34" charset="0"/>
              </a:rPr>
            </a:br>
            <a:r>
              <a:rPr lang="pl-PL" sz="2000" b="1" dirty="0">
                <a:latin typeface="Century Gothic" panose="020B0502020202020204" pitchFamily="34" charset="0"/>
              </a:rPr>
              <a:t>I ŚREDZKIEGO</a:t>
            </a:r>
            <a:r>
              <a:rPr lang="pl-PL" sz="2000" dirty="0">
                <a:latin typeface="Century Gothic" panose="020B0502020202020204" pitchFamily="34" charset="0"/>
              </a:rPr>
              <a:t>”</a:t>
            </a:r>
            <a:br>
              <a:rPr lang="pl-PL" sz="2000" b="1" dirty="0">
                <a:solidFill>
                  <a:prstClr val="black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000" dirty="0"/>
            </a:br>
            <a:endParaRPr lang="pl-PL" sz="2000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3186" y="0"/>
            <a:ext cx="5761219" cy="792088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79512" y="6093296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800" dirty="0"/>
              <a:t>Projekt współfinansowany ze środków Regionalnego Programu Operacyjnego Województwa Dolnośląskiego 2014– 2020, osi priorytetowej 3 Przedsiębiorstwa i innowacje</a:t>
            </a:r>
            <a:r>
              <a:rPr lang="pl-PL" sz="800" b="1" dirty="0"/>
              <a:t>, </a:t>
            </a:r>
            <a:r>
              <a:rPr lang="pl-PL" sz="800" dirty="0"/>
              <a:t>działanie 3.3 Efektywność energetyczna w budynkach użyteczności publicznej i sektorze mieszkaniowym</a:t>
            </a:r>
            <a:r>
              <a:rPr lang="pl-PL" sz="800" b="1" dirty="0"/>
              <a:t>, </a:t>
            </a:r>
            <a:r>
              <a:rPr lang="pl-PL" sz="800" dirty="0" err="1"/>
              <a:t>poddziałanie</a:t>
            </a:r>
            <a:r>
              <a:rPr lang="pl-PL" sz="800" dirty="0"/>
              <a:t> 3.3.1 Efektywność energetyczna w budynkach użyteczności publicznej i sektorze mieszkaniowym – OSI</a:t>
            </a:r>
            <a:r>
              <a:rPr lang="pl-PL" sz="800" b="1" dirty="0"/>
              <a:t>, </a:t>
            </a:r>
            <a:r>
              <a:rPr lang="pl-PL" sz="800" dirty="0"/>
              <a:t>typ 3.3 e Modernizacja systemów grzewczych i odnawialne źródła energii – projekty dotyczące zwalczania emisji kominowej – projekt grantowy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E521495-E7B9-4FA4-A713-FFA8C775B5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684" y="3210669"/>
            <a:ext cx="1990725" cy="230505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61827E4-99A4-4D5D-BC05-12696AEED5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289" y="3210669"/>
            <a:ext cx="238125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WYDATKI KWALIFIKOWALNE </a:t>
            </a:r>
            <a:endParaRPr lang="pl-PL" sz="3600" dirty="0">
              <a:solidFill>
                <a:schemeClr val="tx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1800" b="1" dirty="0"/>
              <a:t>Wydatki związane z wymianą wysokoemisyjnego źródła ciepła tj.:</a:t>
            </a:r>
          </a:p>
          <a:p>
            <a:r>
              <a:rPr lang="pl-PL" sz="1800" b="1" dirty="0"/>
              <a:t>podłączenia do sieci </a:t>
            </a:r>
            <a:r>
              <a:rPr lang="pl-PL" sz="1800" dirty="0"/>
              <a:t>ciepłowniczej / chłodniczej;</a:t>
            </a:r>
          </a:p>
          <a:p>
            <a:r>
              <a:rPr lang="pl-PL" sz="1800" b="1" dirty="0"/>
              <a:t>demontaż</a:t>
            </a:r>
            <a:r>
              <a:rPr lang="pl-PL" sz="1800" dirty="0"/>
              <a:t> dotychczasowego źródła ciepła;</a:t>
            </a:r>
          </a:p>
          <a:p>
            <a:r>
              <a:rPr lang="pl-PL" sz="1800" b="1" dirty="0"/>
              <a:t>montaż </a:t>
            </a:r>
            <a:r>
              <a:rPr lang="pl-PL" sz="1800" dirty="0"/>
              <a:t>nowego źródła ciepła</a:t>
            </a:r>
            <a:r>
              <a:rPr lang="pl-PL" sz="1800" b="1" dirty="0"/>
              <a:t>;</a:t>
            </a:r>
          </a:p>
          <a:p>
            <a:r>
              <a:rPr lang="pl-PL" sz="1800" b="1" dirty="0"/>
              <a:t>budowa lub modernizacja instalacji centralnego ogrzewania </a:t>
            </a:r>
            <a:r>
              <a:rPr lang="pl-PL" sz="1800" dirty="0"/>
              <a:t>o ile wynika to z audytu i pozostaje w związku przyczynowo - skutkowym ze zmianą źródła ciepła; </a:t>
            </a:r>
          </a:p>
          <a:p>
            <a:r>
              <a:rPr lang="pl-PL" sz="1800" dirty="0"/>
              <a:t>budowa lub modernizację systemu pozyskiwania </a:t>
            </a:r>
            <a:r>
              <a:rPr lang="pl-PL" sz="1800" b="1" dirty="0"/>
              <a:t>Ciepłej Wody Użytkowej</a:t>
            </a:r>
            <a:r>
              <a:rPr lang="pl-PL" sz="1800" dirty="0"/>
              <a:t>; </a:t>
            </a:r>
          </a:p>
          <a:p>
            <a:r>
              <a:rPr lang="pl-PL" sz="1800" b="1" dirty="0"/>
              <a:t>instalacja systemu zarządzania energią </a:t>
            </a:r>
            <a:r>
              <a:rPr lang="pl-PL" sz="1800" dirty="0"/>
              <a:t>np.: termostaty, czujniki temperatury, pogodowe, obecności, sterowniki, automatyczne układy regulacji, aplikacje komputerowe, gotowe systemy, urządzenia pomiarowe itp.) mające na celu zmniejszenie zużycia energii poprzez dostosowanie mocy urządzeń do chwilowego zapotrzebowania; </a:t>
            </a:r>
          </a:p>
          <a:p>
            <a:r>
              <a:rPr lang="pl-PL" sz="1800" b="1" dirty="0"/>
              <a:t>modernizacja kotłowni </a:t>
            </a:r>
            <a:r>
              <a:rPr lang="pl-PL" sz="1800" dirty="0"/>
              <a:t>(kwalifikowane jest wyłącznie następujące zakresy prac tj. budowa/wymiana instalacji elektrycznej wewnętrznej, budowa/przebudowa instalacji wodno-kanalizacyjnej wewnętrznej, montaż gazowej instalacji wewnętrznej/budowa zewnętrznego zbiornika gazu płynnego wraz z budową przyłącza pomiędzy zbiornikiem a budynkiem, wkład kominowy; budowa/przebudowa systemu  wentylacji o ile jest wymagana projektem, koszt przyłącza do sieci w granicach działki).</a:t>
            </a:r>
          </a:p>
          <a:p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877272"/>
            <a:ext cx="5761219" cy="72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41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WYDATKI KWALIFIKOWALNE </a:t>
            </a:r>
            <a:endParaRPr lang="pl-PL" sz="3600" strike="sngStrik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l-PL" sz="1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dirty="0"/>
              <a:t>Wydatki dot. instalacji OZE </a:t>
            </a:r>
            <a:r>
              <a:rPr lang="pl-PL" sz="1800" dirty="0"/>
              <a:t>na cele niezwiązane z ogrzewaniem, np. na cele pozyskiwania CWU albo </a:t>
            </a:r>
            <a:r>
              <a:rPr lang="pl-PL" sz="1800" dirty="0" err="1"/>
              <a:t>mikroinstalacji</a:t>
            </a:r>
            <a:r>
              <a:rPr lang="pl-PL" sz="1800" dirty="0"/>
              <a:t> do produkcji prądu, np. fotowoltaicznej albo wiatrowej (ale tylko o mocy zainstalowanej odpowiadającej zapotrzebowaniu budynku w latach ubiegłych, chyba że </a:t>
            </a:r>
            <a:r>
              <a:rPr lang="pl-PL" sz="1800" dirty="0" err="1"/>
              <a:t>mikroinstalacja</a:t>
            </a:r>
            <a:r>
              <a:rPr lang="pl-PL" sz="1800" dirty="0"/>
              <a:t> posłuży zaspokojeniu zwiększonych potrzeb wynikających z zastosowania ogrzewania elektrycznego);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dirty="0"/>
              <a:t>Wydatki związane z ułatwieniem dostępu do obsługi urządzeń przez osoby niepełnosprawne</a:t>
            </a:r>
            <a:r>
              <a:rPr lang="pl-PL" sz="1800" dirty="0"/>
              <a:t> zamieszkujące w domach jednorodzinnych lub mieszkaniach, w których dokonywana jest modernizacja źródła ciepła – w kwocie nieprzekraczającej połowy wartości grantu.</a:t>
            </a:r>
          </a:p>
          <a:p>
            <a:pPr marL="0" indent="0">
              <a:buNone/>
            </a:pPr>
            <a:endParaRPr lang="pl-PL" sz="2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000" b="1" u="sng" dirty="0">
                <a:solidFill>
                  <a:srgbClr val="FF0000"/>
                </a:solidFill>
              </a:rPr>
              <a:t>Nie mogą stanowić </a:t>
            </a:r>
            <a:r>
              <a:rPr lang="pl-PL" sz="2000" b="1" dirty="0">
                <a:solidFill>
                  <a:srgbClr val="FF0000"/>
                </a:solidFill>
              </a:rPr>
              <a:t>wydatków kwalifikowalnych</a:t>
            </a:r>
            <a:r>
              <a:rPr lang="pl-PL" sz="2000" dirty="0">
                <a:solidFill>
                  <a:srgbClr val="FF0000"/>
                </a:solidFill>
              </a:rPr>
              <a:t> </a:t>
            </a:r>
            <a:r>
              <a:rPr lang="pl-PL" sz="1800" dirty="0"/>
              <a:t>prace dotyczące: zmiany układu pomieszczeń kotłowni, wyposażenia pomieszczeń w meble, montaż urządzeń sanitarnych, wykończenie pomieszczeń kotłowni), prace związane z remontem klatki schodowej, budową przyłącza poprowadzonego od sieci gazowej do granic działki</a:t>
            </a:r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877272"/>
            <a:ext cx="5761219" cy="72007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WAŻNE!!!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endParaRPr lang="pl-PL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/>
              <a:t>Wszystkie urządzenia grzewcze zgłaszane do dofinansowania muszą </a:t>
            </a:r>
            <a:r>
              <a:rPr lang="pl-PL" sz="2200" b="1" dirty="0">
                <a:solidFill>
                  <a:srgbClr val="FF0000"/>
                </a:solidFill>
              </a:rPr>
              <a:t>mieć certyfikat </a:t>
            </a:r>
            <a:r>
              <a:rPr lang="pl-PL" sz="2200" b="1" dirty="0" err="1">
                <a:solidFill>
                  <a:srgbClr val="FF0000"/>
                </a:solidFill>
              </a:rPr>
              <a:t>Ekoprojektu</a:t>
            </a:r>
            <a:r>
              <a:rPr lang="pl-PL" sz="2200" dirty="0"/>
              <a:t>, posiadać automatyczny podajnik paliwa i nie mogą być wyposażone w ruszt awaryjny lub elementy pozwalające na jego zamontowanie.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/>
              <a:t>Wspierane urządzenia do ogrzewania </a:t>
            </a:r>
            <a:r>
              <a:rPr lang="pl-PL" sz="2200" u="sng" dirty="0"/>
              <a:t>na gaz </a:t>
            </a:r>
            <a:r>
              <a:rPr lang="pl-PL" sz="2200" dirty="0"/>
              <a:t>muszą spełniać, w odniesieniu do ogrzewania pomieszczeń, wymagania klasy efektywności energetycznej </a:t>
            </a:r>
            <a:r>
              <a:rPr lang="pl-PL" sz="2200" b="1" dirty="0"/>
              <a:t>minimum </a:t>
            </a:r>
            <a:r>
              <a:rPr lang="pl-PL" sz="2200" b="1" dirty="0">
                <a:solidFill>
                  <a:srgbClr val="FF0000"/>
                </a:solidFill>
              </a:rPr>
              <a:t>klasy A</a:t>
            </a:r>
            <a:r>
              <a:rPr lang="pl-PL" sz="2200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u="sng" dirty="0"/>
              <a:t>Pompy ciepła </a:t>
            </a:r>
            <a:r>
              <a:rPr lang="pl-PL" sz="2200" dirty="0"/>
              <a:t>muszą spełniać w odniesieniu do ogrzewania pomieszczeń wymagania klasy efektywności energetycznej </a:t>
            </a:r>
            <a:r>
              <a:rPr lang="pl-PL" sz="2200" b="1" dirty="0"/>
              <a:t>minimum </a:t>
            </a:r>
            <a:r>
              <a:rPr lang="pl-PL" sz="2200" b="1" dirty="0">
                <a:solidFill>
                  <a:srgbClr val="FF0000"/>
                </a:solidFill>
              </a:rPr>
              <a:t>klasy A+</a:t>
            </a:r>
            <a:r>
              <a:rPr lang="pl-PL" sz="2200" b="1" dirty="0"/>
              <a:t>.</a:t>
            </a:r>
            <a:r>
              <a:rPr lang="pl-PL" sz="22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28" y="5805265"/>
            <a:ext cx="5761219" cy="8640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l-PL" b="1" dirty="0"/>
              <a:t>TERMINY KONKURSU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Planowane wyniki konkursu – przełom III/IV kwartału 2021 roku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Podpisanie umowy o powierzenie grantu </a:t>
            </a:r>
            <a:r>
              <a:rPr lang="pl-PL"/>
              <a:t>do przełom III/IV kwartału 2021 roku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/>
              <a:t>Planowanie </a:t>
            </a:r>
            <a:r>
              <a:rPr lang="pl-PL" dirty="0"/>
              <a:t>zwrot środków po wykonaniu inwestycji w 2021 roku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6000296"/>
            <a:ext cx="5761219" cy="82912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b="1" dirty="0"/>
              <a:t>MIEJSCE SKŁADANIA WNIOSKÓW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/>
              <a:t>Wypełniony wniosek o dofinansowanie będziesz mógł/mogła  złożyć w urzędzie gminy na terenie której znajduje się dana nieruchomość. Możesz go również wysłać pocztą lub kurierem. Dane adresowe do wysyłki są podane w ogłoszeniu o konkursie. </a:t>
            </a:r>
            <a:br>
              <a:rPr lang="pl-PL" sz="2800" dirty="0"/>
            </a:br>
            <a:r>
              <a:rPr lang="pl-PL" sz="2800" u="sng" dirty="0"/>
              <a:t>Wzór wniosku oraz instrukcję jego wypełnienia możesz pobrać ze strony internetowej Gminy Partnerstwa lub otrzymać w poszczególnych Urzędach Gmin/Miast.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5" y="5373216"/>
            <a:ext cx="5761219" cy="100811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GDZIE MOGĘ UZYSKAĆ INFORMACJE?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 każdej gminie objętej projektem</a:t>
            </a:r>
            <a:r>
              <a:rPr lang="pl-PL" dirty="0">
                <a:solidFill>
                  <a:schemeClr val="tx2"/>
                </a:solidFill>
              </a:rPr>
              <a:t> </a:t>
            </a:r>
            <a:r>
              <a:rPr lang="pl-PL" dirty="0"/>
              <a:t>funkcjonują punkty konsultacyjne. Pracownicy punktów konsultacyjnych udzielają wszelkich niezbędnych informacji potrzebnych do wypełnienia wniosku o dofinansowanie.</a:t>
            </a:r>
          </a:p>
          <a:p>
            <a:pPr marL="0" indent="0" algn="ctr">
              <a:buNone/>
            </a:pPr>
            <a:r>
              <a:rPr lang="pl-PL" b="1" dirty="0">
                <a:solidFill>
                  <a:srgbClr val="FF0000"/>
                </a:solidFill>
              </a:rPr>
              <a:t>UWAGA ! </a:t>
            </a:r>
            <a:br>
              <a:rPr lang="pl-PL" b="1" dirty="0">
                <a:solidFill>
                  <a:srgbClr val="FF0000"/>
                </a:solidFill>
              </a:rPr>
            </a:br>
            <a:r>
              <a:rPr lang="pl-PL" b="1" dirty="0">
                <a:solidFill>
                  <a:srgbClr val="FF0000"/>
                </a:solidFill>
              </a:rPr>
              <a:t>Pracownicy punktu nie wypełniają wniosków</a:t>
            </a:r>
            <a:r>
              <a:rPr lang="pl-PL" dirty="0"/>
              <a:t>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5941786"/>
            <a:ext cx="5761219" cy="82912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Punkt konsultacyjny  dla mieszkańców Gminy Domaniów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400" b="1" i="1" dirty="0"/>
              <a:t>Zastępca Kierownika Wydziału Spraw Komunalnych </a:t>
            </a:r>
          </a:p>
          <a:p>
            <a:pPr>
              <a:buNone/>
            </a:pPr>
            <a:r>
              <a:rPr lang="pl-PL" sz="2400" b="1" i="1" dirty="0"/>
              <a:t>Środowiska i Rolnictwa</a:t>
            </a:r>
          </a:p>
          <a:p>
            <a:pPr>
              <a:buNone/>
            </a:pPr>
            <a:r>
              <a:rPr lang="pl-PL" sz="2400" dirty="0"/>
              <a:t>Aleksandra Śliwińska-Ząbek</a:t>
            </a:r>
          </a:p>
          <a:p>
            <a:pPr>
              <a:buNone/>
            </a:pPr>
            <a:r>
              <a:rPr lang="pl-PL" sz="2400" dirty="0" err="1"/>
              <a:t>tel</a:t>
            </a:r>
            <a:r>
              <a:rPr lang="pl-PL" sz="2400" dirty="0"/>
              <a:t>: 71/396-07-06</a:t>
            </a:r>
          </a:p>
          <a:p>
            <a:pPr>
              <a:buNone/>
            </a:pPr>
            <a:r>
              <a:rPr lang="pl-PL" sz="2400" dirty="0"/>
              <a:t>e-mail: aleksandra.sliwinska-zabek@srodaslaska.pl</a:t>
            </a:r>
          </a:p>
          <a:p>
            <a:pPr marL="0" indent="0">
              <a:buNone/>
            </a:pPr>
            <a:r>
              <a:rPr lang="pl-PL" sz="2400" b="1" i="1" dirty="0"/>
              <a:t>Inspektor Wydziału Spraw Lokalowych</a:t>
            </a:r>
          </a:p>
          <a:p>
            <a:pPr>
              <a:buNone/>
            </a:pPr>
            <a:r>
              <a:rPr lang="pl-PL" sz="2400" dirty="0"/>
              <a:t>Angelika Milczanowska</a:t>
            </a:r>
          </a:p>
          <a:p>
            <a:pPr>
              <a:buNone/>
            </a:pPr>
            <a:r>
              <a:rPr lang="pl-PL" sz="2400" dirty="0" err="1"/>
              <a:t>tel</a:t>
            </a:r>
            <a:r>
              <a:rPr lang="pl-PL" sz="2400" dirty="0"/>
              <a:t>: 71/396-07-48</a:t>
            </a:r>
          </a:p>
          <a:p>
            <a:pPr>
              <a:buNone/>
            </a:pPr>
            <a:r>
              <a:rPr lang="pl-PL" sz="2400" dirty="0"/>
              <a:t>e-mail: angelika.milczanowska@srodaslaska.pl</a:t>
            </a:r>
          </a:p>
          <a:p>
            <a:pPr>
              <a:buNone/>
            </a:pPr>
            <a:endParaRPr lang="pl-PL" sz="2400" dirty="0"/>
          </a:p>
          <a:p>
            <a:pPr>
              <a:buNone/>
            </a:pPr>
            <a:endParaRPr lang="pl-PL" sz="2400" dirty="0"/>
          </a:p>
          <a:p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6028872"/>
            <a:ext cx="5761219" cy="829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504056"/>
          </a:xfrm>
        </p:spPr>
        <p:txBody>
          <a:bodyPr>
            <a:noAutofit/>
          </a:bodyPr>
          <a:lstStyle/>
          <a:p>
            <a:r>
              <a:rPr lang="pl-PL" sz="2400" b="1" dirty="0"/>
              <a:t>PODSTAWOWE ZASADY UDZIAŁU W KONKURSIE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36145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l-PL" sz="2200" dirty="0"/>
              <a:t>Szanowni Państwo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pl-PL" sz="2200" dirty="0"/>
              <a:t>Szczegółowe informacje dotyczące zasad konkursu, kosztów kwalifikowanych, procedury oceny znajdują się w: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200" dirty="0"/>
              <a:t>Procedurze realizacji projektu grantowego;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200" dirty="0"/>
              <a:t>Załączniku nr 1 do Procedury realizacji projektu grantowego tj. Kryteria oceny projektu grantowego;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200" dirty="0"/>
              <a:t>Wniosku o udzielenie grantu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2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2200" b="1" u="sng" dirty="0">
                <a:solidFill>
                  <a:srgbClr val="FF0000"/>
                </a:solidFill>
              </a:rPr>
              <a:t>BARDZO PROSIMY O ZAPOZNANIE SIĘ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2200" b="1" dirty="0">
                <a:solidFill>
                  <a:srgbClr val="FF0000"/>
                </a:solidFill>
              </a:rPr>
              <a:t>Z WYŻEJ WYMIENIONYMI DOKUMENTAMI PRZED ZŁOŻENIEM </a:t>
            </a:r>
            <a:br>
              <a:rPr lang="pl-PL" sz="2200" b="1" dirty="0">
                <a:solidFill>
                  <a:srgbClr val="FF0000"/>
                </a:solidFill>
              </a:rPr>
            </a:br>
            <a:r>
              <a:rPr lang="pl-PL" sz="2200" b="1" dirty="0">
                <a:solidFill>
                  <a:srgbClr val="FF0000"/>
                </a:solidFill>
              </a:rPr>
              <a:t>WNIOSKU  O UDZIELENIE GRANTU 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2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pl-PL" sz="2200" b="1" dirty="0"/>
              <a:t>Poniższa prezentacja zawiera jedynie główne informacje prezentowane w ww. dokumentach </a:t>
            </a:r>
          </a:p>
          <a:p>
            <a:pPr marL="0" indent="0" algn="just">
              <a:buNone/>
            </a:pPr>
            <a:endParaRPr lang="pl-PL" sz="2400" b="1" dirty="0">
              <a:solidFill>
                <a:srgbClr val="00B0F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65912"/>
            <a:ext cx="612068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20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504056"/>
          </a:xfrm>
        </p:spPr>
        <p:txBody>
          <a:bodyPr>
            <a:noAutofit/>
          </a:bodyPr>
          <a:lstStyle/>
          <a:p>
            <a:r>
              <a:rPr lang="pl-PL" sz="2400" b="1" dirty="0"/>
              <a:t>PODSTAWOWE ZASADY UDZIAŁU W KONKURSIE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361459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100" dirty="0"/>
              <a:t>Wnioskodawca może </a:t>
            </a:r>
            <a:r>
              <a:rPr lang="pl-PL" sz="2100" b="1" dirty="0">
                <a:solidFill>
                  <a:srgbClr val="FF0000"/>
                </a:solidFill>
              </a:rPr>
              <a:t>złożyć jeden wniosek</a:t>
            </a:r>
            <a:r>
              <a:rPr lang="pl-PL" sz="2100" dirty="0">
                <a:solidFill>
                  <a:srgbClr val="FF0000"/>
                </a:solidFill>
              </a:rPr>
              <a:t> </a:t>
            </a:r>
            <a:r>
              <a:rPr lang="pl-PL" sz="2100" dirty="0"/>
              <a:t>na obszarze partnerstwa;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100" dirty="0"/>
              <a:t>Osoby/podmioty składające wniosek </a:t>
            </a:r>
            <a:r>
              <a:rPr lang="pl-PL" sz="2100" b="1" dirty="0">
                <a:solidFill>
                  <a:srgbClr val="FF0000"/>
                </a:solidFill>
              </a:rPr>
              <a:t>nie mogą mieć zaległości </a:t>
            </a:r>
            <a:br>
              <a:rPr lang="pl-PL" sz="2100" b="1" dirty="0">
                <a:solidFill>
                  <a:srgbClr val="FF0000"/>
                </a:solidFill>
              </a:rPr>
            </a:br>
            <a:r>
              <a:rPr lang="pl-PL" sz="2100" dirty="0"/>
              <a:t>w podatkach i opłatach lokalnych oraz innych należnościach wobec Gmin; </a:t>
            </a:r>
            <a:endParaRPr lang="pl-PL" sz="2100" b="1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100" dirty="0"/>
              <a:t>Dofinansowanie może być udzielone na przedsięwzięcia, </a:t>
            </a:r>
            <a:r>
              <a:rPr lang="pl-PL" sz="2100" b="1" dirty="0">
                <a:solidFill>
                  <a:srgbClr val="FF0000"/>
                </a:solidFill>
              </a:rPr>
              <a:t>które nie zostały rozpoczęte przed dniem zawarcia</a:t>
            </a:r>
            <a:r>
              <a:rPr lang="pl-PL" sz="2100" dirty="0">
                <a:solidFill>
                  <a:srgbClr val="FF0000"/>
                </a:solidFill>
              </a:rPr>
              <a:t> </a:t>
            </a:r>
            <a:r>
              <a:rPr lang="pl-PL" sz="2100" b="1" dirty="0">
                <a:solidFill>
                  <a:srgbClr val="FF0000"/>
                </a:solidFill>
              </a:rPr>
              <a:t>umowy o powierzenie grantu;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1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100" dirty="0"/>
              <a:t>Maksymalny poziom dofinansowania – </a:t>
            </a:r>
            <a:r>
              <a:rPr lang="pl-PL" sz="2100" b="1" dirty="0">
                <a:solidFill>
                  <a:srgbClr val="FF0000"/>
                </a:solidFill>
              </a:rPr>
              <a:t>do 85% wydatków kwalifikowanych, ale nie więcej niż 25 000, 00 zł;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100" dirty="0"/>
              <a:t>Granty przekazywane są </a:t>
            </a:r>
            <a:r>
              <a:rPr lang="pl-PL" sz="2100" dirty="0" err="1"/>
              <a:t>Grantobiorcom</a:t>
            </a:r>
            <a:r>
              <a:rPr lang="pl-PL" sz="2100" dirty="0"/>
              <a:t> </a:t>
            </a:r>
            <a:r>
              <a:rPr lang="pl-PL" sz="2100" b="1" dirty="0">
                <a:solidFill>
                  <a:srgbClr val="FF0000"/>
                </a:solidFill>
              </a:rPr>
              <a:t>wyłącznie </a:t>
            </a:r>
            <a:r>
              <a:rPr lang="pl-PL" sz="2100" b="1" u="sng" dirty="0">
                <a:solidFill>
                  <a:srgbClr val="FF0000"/>
                </a:solidFill>
              </a:rPr>
              <a:t>w formie refundacji </a:t>
            </a:r>
            <a:r>
              <a:rPr lang="pl-PL" sz="2100" b="1" dirty="0">
                <a:solidFill>
                  <a:srgbClr val="FF0000"/>
                </a:solidFill>
              </a:rPr>
              <a:t>– zwrot środków po wykonaniu inwestycji;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100" dirty="0"/>
              <a:t>Konkurs </a:t>
            </a:r>
            <a:r>
              <a:rPr lang="pl-PL" sz="2100" b="1" dirty="0">
                <a:solidFill>
                  <a:srgbClr val="FF0000"/>
                </a:solidFill>
              </a:rPr>
              <a:t>ma charakter zamknięty </a:t>
            </a:r>
            <a:r>
              <a:rPr lang="pl-PL" sz="2400" b="1" u="sng" dirty="0">
                <a:solidFill>
                  <a:srgbClr val="FF0000"/>
                </a:solidFill>
              </a:rPr>
              <a:t>nie</a:t>
            </a:r>
            <a:r>
              <a:rPr lang="pl-PL" sz="2100" b="1" dirty="0">
                <a:solidFill>
                  <a:srgbClr val="FF0000"/>
                </a:solidFill>
              </a:rPr>
              <a:t> liczy się data złożenia wniosku</a:t>
            </a:r>
            <a:r>
              <a:rPr lang="pl-PL" sz="2100" dirty="0"/>
              <a:t>, wszystkie </a:t>
            </a:r>
            <a:r>
              <a:rPr lang="pl-PL" sz="2100" dirty="0">
                <a:solidFill>
                  <a:schemeClr val="tx2"/>
                </a:solidFill>
              </a:rPr>
              <a:t>w</a:t>
            </a:r>
            <a:r>
              <a:rPr lang="pl-PL" sz="2100" dirty="0"/>
              <a:t>nioski złożone w terminie będą oceniane formalnie. Wnioski, które przejdą </a:t>
            </a:r>
            <a:r>
              <a:rPr lang="pl-PL" sz="2100" b="1" dirty="0"/>
              <a:t>etap formalny będą oceniane merytorycznie.</a:t>
            </a:r>
            <a:endParaRPr lang="pl-PL" sz="2000" b="1" dirty="0">
              <a:solidFill>
                <a:srgbClr val="00B0F0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2200" b="1" dirty="0">
              <a:solidFill>
                <a:srgbClr val="00B0F0"/>
              </a:solidFill>
            </a:endParaRPr>
          </a:p>
          <a:p>
            <a:pPr algn="just">
              <a:spcBef>
                <a:spcPts val="0"/>
              </a:spcBef>
            </a:pPr>
            <a:endParaRPr lang="pl-PL" sz="2200" b="1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pl-PL" sz="2400" b="1" dirty="0">
              <a:solidFill>
                <a:srgbClr val="00B0F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65912"/>
            <a:ext cx="612068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07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504056"/>
          </a:xfrm>
        </p:spPr>
        <p:txBody>
          <a:bodyPr>
            <a:noAutofit/>
          </a:bodyPr>
          <a:lstStyle/>
          <a:p>
            <a:r>
              <a:rPr lang="pl-PL" sz="2400" b="1" dirty="0"/>
              <a:t>PODSTAWOWE ZASADY UDZIAŁU W KONKURSIE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22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200" dirty="0"/>
              <a:t>Składanie wniosku odbywać się będzie poprzez złożenie podpisanej wersji papierowej wniosku wraz z wymaganymi załącznikami w Urzędzie Miasta/Gminy </a:t>
            </a:r>
            <a:r>
              <a:rPr lang="pl-PL" sz="2200" b="1" dirty="0">
                <a:solidFill>
                  <a:srgbClr val="FF0000"/>
                </a:solidFill>
              </a:rPr>
              <a:t>na obszarze, której znajduje się nieruchomość;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200" dirty="0"/>
              <a:t>Termin składania wniosków </a:t>
            </a:r>
            <a:r>
              <a:rPr lang="pl-PL" sz="2200" b="1" dirty="0">
                <a:solidFill>
                  <a:srgbClr val="FF0000"/>
                </a:solidFill>
              </a:rPr>
              <a:t>od</a:t>
            </a:r>
            <a:r>
              <a:rPr lang="pl-PL" sz="2200" b="1" dirty="0">
                <a:solidFill>
                  <a:schemeClr val="tx2"/>
                </a:solidFill>
              </a:rPr>
              <a:t> </a:t>
            </a:r>
            <a:r>
              <a:rPr lang="pl-PL" sz="2200" b="1" u="sng" dirty="0">
                <a:solidFill>
                  <a:srgbClr val="FF0000"/>
                </a:solidFill>
              </a:rPr>
              <a:t>04 maja godz. 13:00 – 01 czerwca godz. 15:00 2021 </a:t>
            </a:r>
            <a:r>
              <a:rPr lang="pl-PL" sz="2200" dirty="0"/>
              <a:t>roku w godzinach pracy Urzędów Miasta/Gminy.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Granty uzyskają te projekty, które pozytywnie przejdą ocenę formalną i merytoryczną tj. </a:t>
            </a:r>
            <a:r>
              <a:rPr lang="pl-PL" sz="2200" b="1" dirty="0">
                <a:solidFill>
                  <a:srgbClr val="FF0000"/>
                </a:solidFill>
              </a:rPr>
              <a:t>uzyskają największą liczbę punktów</a:t>
            </a:r>
            <a:r>
              <a:rPr lang="pl-PL" sz="2200" b="1" dirty="0">
                <a:solidFill>
                  <a:srgbClr val="00B0F0"/>
                </a:solidFill>
              </a:rPr>
              <a:t> </a:t>
            </a:r>
            <a:r>
              <a:rPr lang="pl-PL" sz="2200" dirty="0"/>
              <a:t>zgodnie z </a:t>
            </a:r>
            <a:r>
              <a:rPr lang="pl-PL" sz="2200" u="sng" dirty="0"/>
              <a:t>Załącznikiem nr 1 do Procedury realizacji projektu grantowego </a:t>
            </a:r>
            <a:r>
              <a:rPr lang="pl-PL" sz="2200" dirty="0"/>
              <a:t>do wysokości środków przeznaczonych na </a:t>
            </a:r>
            <a:r>
              <a:rPr lang="pl-PL" sz="2200" b="1" dirty="0"/>
              <a:t>II rundę</a:t>
            </a:r>
            <a:r>
              <a:rPr lang="pl-PL" sz="2200" dirty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b="1" dirty="0">
                <a:solidFill>
                  <a:srgbClr val="FF0000"/>
                </a:solidFill>
              </a:rPr>
              <a:t>Nie dopuszcza się wymiany </a:t>
            </a:r>
            <a:r>
              <a:rPr lang="pl-PL" sz="2200" dirty="0"/>
              <a:t>pieców spełniających normy klasy 5 i/lub </a:t>
            </a:r>
            <a:r>
              <a:rPr lang="pl-PL" sz="2200" dirty="0" err="1"/>
              <a:t>ekoprojektu</a:t>
            </a:r>
            <a:r>
              <a:rPr lang="pl-PL" sz="2200" dirty="0"/>
              <a:t> i pieców gazowych i olejowych.</a:t>
            </a:r>
          </a:p>
          <a:p>
            <a:pPr marL="0" indent="0" algn="just">
              <a:buNone/>
            </a:pPr>
            <a:endParaRPr lang="pl-PL" sz="2200" b="1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pl-PL" sz="2200" dirty="0"/>
          </a:p>
          <a:p>
            <a:pPr marL="0" indent="0" algn="just">
              <a:buNone/>
            </a:pPr>
            <a:endParaRPr lang="pl-PL" sz="2200" b="1" dirty="0">
              <a:solidFill>
                <a:srgbClr val="00B0F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65912"/>
            <a:ext cx="612068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8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504056"/>
          </a:xfrm>
        </p:spPr>
        <p:txBody>
          <a:bodyPr>
            <a:noAutofit/>
          </a:bodyPr>
          <a:lstStyle/>
          <a:p>
            <a:r>
              <a:rPr lang="pl-PL" sz="2400" b="1" dirty="0"/>
              <a:t>PODSTAWOWE ZASADY UDZIAŁU W KONKURSIE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36145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2400" dirty="0"/>
              <a:t>Wymiana kotła / pieca musi skutkować obniżeniem emisji CO2 w stosunku do stanu sprzed inwestycji </a:t>
            </a:r>
            <a:r>
              <a:rPr lang="pl-PL" sz="2400" b="1" dirty="0">
                <a:solidFill>
                  <a:srgbClr val="FF0000"/>
                </a:solidFill>
              </a:rPr>
              <a:t>co najmniej 30%;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Weryfikacji podlega czy budynek  lub mieszkanie spełnia przed realizacją projektu maksymalną wartość wskaźnika EP [kWh/(m2 /rok)], Wartość współczynnika przed realizacją projektu nie może być wyższa </a:t>
            </a:r>
            <a:r>
              <a:rPr lang="pl-PL" sz="2400" b="1" dirty="0">
                <a:solidFill>
                  <a:srgbClr val="FF0000"/>
                </a:solidFill>
              </a:rPr>
              <a:t>niż 450 kWh/(m2/rok)</a:t>
            </a:r>
          </a:p>
          <a:p>
            <a:pPr marL="0" indent="0">
              <a:buNone/>
            </a:pPr>
            <a:endParaRPr lang="pl-PL" sz="24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Każda wymiana źródła ciepła </a:t>
            </a:r>
            <a:r>
              <a:rPr lang="pl-PL" sz="2400" b="1" dirty="0">
                <a:solidFill>
                  <a:srgbClr val="FF0000"/>
                </a:solidFill>
              </a:rPr>
              <a:t>musi wiązać się z wykonaniem uproszczonego</a:t>
            </a:r>
            <a:r>
              <a:rPr lang="pl-PL" sz="2400" dirty="0"/>
              <a:t> </a:t>
            </a:r>
            <a:r>
              <a:rPr lang="pl-PL" sz="2400" b="1" dirty="0">
                <a:solidFill>
                  <a:srgbClr val="FF0000"/>
                </a:solidFill>
              </a:rPr>
              <a:t>audytu  energetycznego</a:t>
            </a:r>
            <a:r>
              <a:rPr lang="pl-PL" sz="2400" b="1" dirty="0">
                <a:solidFill>
                  <a:schemeClr val="tx2"/>
                </a:solidFill>
              </a:rPr>
              <a:t>.</a:t>
            </a:r>
            <a:r>
              <a:rPr lang="pl-PL" sz="2400" b="1" dirty="0">
                <a:solidFill>
                  <a:srgbClr val="FF0000"/>
                </a:solidFill>
              </a:rPr>
              <a:t>  </a:t>
            </a:r>
            <a:r>
              <a:rPr lang="pl-PL" sz="2400" dirty="0"/>
              <a:t>Pomoże Ci w tym jeden z audytorów wybranych  w konkursie  przez Lidera projektu. Informacje o audytorach oraz lista wybranych audytorów znajduje się  na stronie internetowej Lidera/Gmin Partnerstwa.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W oparciu o </a:t>
            </a:r>
            <a:r>
              <a:rPr lang="pl-PL" sz="2400" b="1" dirty="0">
                <a:solidFill>
                  <a:srgbClr val="FF0000"/>
                </a:solidFill>
              </a:rPr>
              <a:t>dane z audytu energetycznego</a:t>
            </a:r>
            <a:r>
              <a:rPr lang="pl-PL" sz="2400" b="1" dirty="0">
                <a:solidFill>
                  <a:schemeClr val="tx2"/>
                </a:solidFill>
              </a:rPr>
              <a:t> </a:t>
            </a:r>
            <a:r>
              <a:rPr lang="pl-PL" sz="2400" b="1" dirty="0">
                <a:solidFill>
                  <a:srgbClr val="FF0000"/>
                </a:solidFill>
              </a:rPr>
              <a:t>wypełnia </a:t>
            </a:r>
            <a:r>
              <a:rPr lang="pl-PL" sz="2400" b="1" dirty="0"/>
              <a:t>się Wniosek o udzielenie grantu</a:t>
            </a:r>
            <a:r>
              <a:rPr lang="pl-PL" sz="2400" dirty="0">
                <a:solidFill>
                  <a:schemeClr val="tx2"/>
                </a:solidFill>
              </a:rPr>
              <a:t>. </a:t>
            </a:r>
            <a:r>
              <a:rPr lang="pl-PL" sz="2400" dirty="0"/>
              <a:t>Dokumenty muszą być ze sobą zgodne.</a:t>
            </a:r>
          </a:p>
          <a:p>
            <a:pPr marL="0" indent="0" algn="just">
              <a:buNone/>
            </a:pPr>
            <a:endParaRPr lang="pl-PL" sz="2400" b="1" dirty="0">
              <a:solidFill>
                <a:srgbClr val="00B0F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65912"/>
            <a:ext cx="612068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504056"/>
          </a:xfrm>
        </p:spPr>
        <p:txBody>
          <a:bodyPr>
            <a:noAutofit/>
          </a:bodyPr>
          <a:lstStyle/>
          <a:p>
            <a:r>
              <a:rPr lang="pl-PL" sz="2400" b="1" dirty="0"/>
              <a:t>PODSTAWOWE ZASADY UDZIAŁU W KONKURSIE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3614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pl-PL" sz="24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Przed złożeniem wniosku inwestycja </a:t>
            </a:r>
            <a:r>
              <a:rPr lang="pl-PL" sz="2400" b="1" dirty="0">
                <a:solidFill>
                  <a:srgbClr val="FF0000"/>
                </a:solidFill>
              </a:rPr>
              <a:t>powinna być przygotowana od strony formalnej </a:t>
            </a:r>
            <a:r>
              <a:rPr lang="pl-PL" sz="2400" dirty="0"/>
              <a:t>(projekty, uzgodnienia);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Na etapie składania wniosku o udzielnie grantu </a:t>
            </a:r>
            <a:r>
              <a:rPr lang="pl-PL" sz="2400" b="1" dirty="0">
                <a:solidFill>
                  <a:srgbClr val="FF0000"/>
                </a:solidFill>
              </a:rPr>
              <a:t>nie jest </a:t>
            </a:r>
            <a:r>
              <a:rPr lang="pl-PL" sz="2400" dirty="0"/>
              <a:t>wymagane posiadanie pozwoleń/zezwoleń na realizację zakresu inwestycji zgodnie z przepisami prawa budowlanego. </a:t>
            </a:r>
            <a:r>
              <a:rPr lang="pl-PL" sz="2400" b="1" dirty="0">
                <a:solidFill>
                  <a:srgbClr val="FF0000"/>
                </a:solidFill>
              </a:rPr>
              <a:t>Prawomocne pozwolenia/zezwolenia </a:t>
            </a:r>
            <a:r>
              <a:rPr lang="pl-PL" sz="2400" dirty="0"/>
              <a:t>będą wymagane na etapie podpisania umowy o powierzenie grantu;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Otrzymanie informacji o grancie, </a:t>
            </a:r>
            <a:r>
              <a:rPr lang="pl-PL" sz="2400" b="1" dirty="0">
                <a:solidFill>
                  <a:srgbClr val="FF0000"/>
                </a:solidFill>
              </a:rPr>
              <a:t>wiąże się z podpisaniem umowy </a:t>
            </a:r>
            <a:r>
              <a:rPr lang="pl-PL" sz="2400" dirty="0"/>
              <a:t>o powierzenie grantu;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Do umowy należy dostarczyć </a:t>
            </a:r>
            <a:r>
              <a:rPr lang="pl-PL" sz="2400" b="1" dirty="0">
                <a:solidFill>
                  <a:srgbClr val="FF0000"/>
                </a:solidFill>
              </a:rPr>
              <a:t>oferty od co najmniej trzech </a:t>
            </a:r>
            <a:r>
              <a:rPr lang="pl-PL" sz="2400" dirty="0"/>
              <a:t>potencjalnych wykonawców w celu udokumentowania przez </a:t>
            </a:r>
            <a:r>
              <a:rPr lang="pl-PL" sz="2400" dirty="0" err="1"/>
              <a:t>Grantobiorcę</a:t>
            </a:r>
            <a:r>
              <a:rPr lang="pl-PL" sz="2400" dirty="0"/>
              <a:t> wyboru najkorzystniejszej oferty na wykonanie inwestycji;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400" dirty="0"/>
              <a:t>W momencie podpisania umowy o powierzenie grantu wymagane będzie złożenie </a:t>
            </a:r>
            <a:r>
              <a:rPr lang="pl-PL" sz="2400" b="1" dirty="0">
                <a:solidFill>
                  <a:srgbClr val="FF0000"/>
                </a:solidFill>
              </a:rPr>
              <a:t>weksla in blanco wraz z deklaracją wekslową</a:t>
            </a:r>
            <a:r>
              <a:rPr lang="pl-PL" sz="2400" dirty="0">
                <a:solidFill>
                  <a:schemeClr val="tx2"/>
                </a:solidFill>
              </a:rPr>
              <a:t>. </a:t>
            </a:r>
            <a:endParaRPr lang="pl-PL" sz="2400" strike="sngStrike" dirty="0"/>
          </a:p>
          <a:p>
            <a:pPr marL="0" indent="0" algn="just">
              <a:buNone/>
            </a:pPr>
            <a:endParaRPr lang="pl-PL" sz="24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65912"/>
            <a:ext cx="612068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0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KTO MOŻE DOSTAĆ DOFINANSOWANIE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3000" dirty="0"/>
              <a:t>Właściciel domku jednorodzinnego (w zabudowie wolnostojącej, bliźniaczej lub szeregowej);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000" dirty="0"/>
              <a:t>Właściciel mieszkania w budynku wielorodzinnym;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800" dirty="0"/>
              <a:t>Najemcy mieszkań w domach wielorodzinnych; </a:t>
            </a:r>
            <a:endParaRPr lang="pl-PL" sz="30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3000" dirty="0"/>
              <a:t>Wspólnoty mieszkaniowe;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000" dirty="0"/>
              <a:t>Spółdzielnie mieszkaniowe;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000" dirty="0"/>
              <a:t>TBS-y.</a:t>
            </a:r>
          </a:p>
          <a:p>
            <a:pPr marL="0" indent="0">
              <a:buNone/>
            </a:pPr>
            <a:r>
              <a:rPr lang="pl-PL" dirty="0"/>
              <a:t>             </a:t>
            </a:r>
            <a:endParaRPr lang="pl-PL" sz="2600"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805265"/>
            <a:ext cx="5761219" cy="792088"/>
          </a:xfrm>
          <a:prstGeom prst="rect">
            <a:avLst/>
          </a:prstGeom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8665" y="260648"/>
            <a:ext cx="8435280" cy="1143000"/>
          </a:xfrm>
        </p:spPr>
        <p:txBody>
          <a:bodyPr>
            <a:noAutofit/>
          </a:bodyPr>
          <a:lstStyle/>
          <a:p>
            <a:r>
              <a:rPr lang="pl-PL" sz="3800" b="1" dirty="0"/>
              <a:t>FORMY PRAWNE DYSPONOWANIA NIERUCHOMOŚCIĄ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l-P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własność – dokumenty zgłoszeniowe podpisuje jedynie właściciel;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współwłasność – wszyscy współwłaściciele muszą wyrazić zgodę na złożenie wniosku o udzielenie grantu i realizację przedsięwzięcia.</a:t>
            </a:r>
          </a:p>
          <a:p>
            <a:pPr marL="0" indent="0">
              <a:buNone/>
            </a:pPr>
            <a:r>
              <a:rPr lang="pl-PL" sz="2400" dirty="0"/>
              <a:t>W przypadku gdy Wniosek składany jest przez jednego ze współwłaścicieli musi on uzyskać pełnomocnictwo do wykonywania czynności związanych ze złożeniem wniosku o udzielenie granu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inne udokumentowane prawo do dysponowania nieruchomością – pod warunkiem, że obejmuje co najmniej okres trwałości projektu             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805265"/>
            <a:ext cx="5761219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019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b="1" dirty="0"/>
              <a:t>NA CO MOŻNA WYMIENIĆ PIEC</a:t>
            </a:r>
            <a:br>
              <a:rPr lang="pl-PL" sz="4000" b="1" dirty="0"/>
            </a:br>
            <a:r>
              <a:rPr lang="pl-PL" sz="3600" b="1" dirty="0"/>
              <a:t>(OTRZYMAĆ DOFINANSOWANIE)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4644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Wydatki kwalifikowane, muszą dotyczyć wymiany </a:t>
            </a:r>
            <a:r>
              <a:rPr lang="pl-PL" sz="2400" b="1" dirty="0"/>
              <a:t>wysokoemisyjnego źródła ciepła </a:t>
            </a:r>
            <a:r>
              <a:rPr lang="pl-PL" sz="2400" b="1" dirty="0">
                <a:solidFill>
                  <a:srgbClr val="FF0000"/>
                </a:solidFill>
              </a:rPr>
              <a:t>(element obowiązkowy</a:t>
            </a:r>
            <a:r>
              <a:rPr lang="pl-PL" sz="2400" b="1" dirty="0"/>
              <a:t>)</a:t>
            </a:r>
            <a:r>
              <a:rPr lang="pl-PL" sz="2400" dirty="0"/>
              <a:t>, </a:t>
            </a:r>
            <a:r>
              <a:rPr lang="pl-PL" sz="2400" b="1" dirty="0"/>
              <a:t>na przykład na</a:t>
            </a:r>
            <a:r>
              <a:rPr lang="pl-PL" sz="2400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podłączenie do sieci ciepłowniczej/chłodniczej;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instalację pomp ciepła do ogrzewania budynku/lokalu;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instalację kotłów na biomasę  lub paliwa gazowe;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instalację ogrzewania elektrycznego, jeżeli będzie ono zasilana z instalacji wykorzystującej OZE – np. instalacją fotowoltaiczną, stanowiącą element inwestycji lub instalacją fotowoltaiczną już istniejącą. </a:t>
            </a:r>
          </a:p>
          <a:p>
            <a:pPr marL="0" indent="0" algn="ctr">
              <a:buNone/>
            </a:pPr>
            <a:r>
              <a:rPr lang="pl-PL" sz="2400" i="1" u="sng" dirty="0"/>
              <a:t>Stare źródło ciepła musi zostać zlikwidowane.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5877272"/>
            <a:ext cx="5761219" cy="7200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1404</Words>
  <Application>Microsoft Office PowerPoint</Application>
  <PresentationFormat>Pokaz na ekranie (4:3)</PresentationFormat>
  <Paragraphs>118</Paragraphs>
  <Slides>16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Motyw pakietu Office</vt:lpstr>
      <vt:lpstr> PROJEKT PT.  „POPRAWA JAKOŚCI POWIETRZA POPRZEZ MODERNIZACJĘ SYSTEMÓW GRZEWCZYCH W BUDYNKACH MIESZKALNYCH            W GMINACH POWIATU OŁAWSKIEGO, STRZELIŃSKIEGO  I ŚREDZKIEGO”  </vt:lpstr>
      <vt:lpstr>PODSTAWOWE ZASADY UDZIAŁU W KONKURSIE  </vt:lpstr>
      <vt:lpstr>PODSTAWOWE ZASADY UDZIAŁU W KONKURSIE  </vt:lpstr>
      <vt:lpstr>PODSTAWOWE ZASADY UDZIAŁU W KONKURSIE  </vt:lpstr>
      <vt:lpstr>PODSTAWOWE ZASADY UDZIAŁU W KONKURSIE  </vt:lpstr>
      <vt:lpstr>PODSTAWOWE ZASADY UDZIAŁU W KONKURSIE  </vt:lpstr>
      <vt:lpstr>KTO MOŻE DOSTAĆ DOFINANSOWANIE</vt:lpstr>
      <vt:lpstr>FORMY PRAWNE DYSPONOWANIA NIERUCHOMOŚCIĄ</vt:lpstr>
      <vt:lpstr>NA CO MOŻNA WYMIENIĆ PIEC (OTRZYMAĆ DOFINANSOWANIE)</vt:lpstr>
      <vt:lpstr>WYDATKI KWALIFIKOWALNE </vt:lpstr>
      <vt:lpstr>WYDATKI KWALIFIKOWALNE </vt:lpstr>
      <vt:lpstr>WAŻNE!!!</vt:lpstr>
      <vt:lpstr>TERMINY KONKURSU</vt:lpstr>
      <vt:lpstr>MIEJSCE SKŁADANIA WNIOSKÓW</vt:lpstr>
      <vt:lpstr>GDZIE MOGĘ UZYSKAĆ INFORMACJE? </vt:lpstr>
      <vt:lpstr>Punkt konsultacyjny  dla mieszkańców Gminy Domaniów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Ziemia Kłodzka- Czyste powietrze.</dc:title>
  <dc:creator>Kruszyńscy</dc:creator>
  <cp:lastModifiedBy>Angelika Milczanowska</cp:lastModifiedBy>
  <cp:revision>124</cp:revision>
  <cp:lastPrinted>2020-05-12T09:08:05Z</cp:lastPrinted>
  <dcterms:created xsi:type="dcterms:W3CDTF">2020-05-06T06:02:58Z</dcterms:created>
  <dcterms:modified xsi:type="dcterms:W3CDTF">2021-04-29T10:23:17Z</dcterms:modified>
</cp:coreProperties>
</file>